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2" r:id="rId9"/>
    <p:sldId id="266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94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04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D2417-8A4A-9F16-DB02-BFA045F8A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AEFE5-4812-B086-3BCE-0B18A5BFF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DDD9D-FEA1-5A0E-CCE9-856703174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940A1-1D9B-8F77-3B0C-8A5B21385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8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222C9-680C-8245-30AC-8D3D892D4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72F3E7-8479-2909-1A3D-63E3750A3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4D7799-939E-5C87-FA4C-D99B40236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273D1-717A-6D3B-0CC9-AD31F223E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5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4394-44A9-6DF1-5EC4-A980BC73E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459C4F-5D6C-7299-5C42-C600E8799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DB135-46CE-A81A-03A7-35C3BB376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B09BF-EF90-01D8-FC6C-6576A7111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0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858000" y="-1097280"/>
            <a:ext cx="3657600" cy="3657600"/>
          </a:xfrm>
          <a:prstGeom prst="ellipse">
            <a:avLst/>
          </a:prstGeom>
          <a:solidFill>
            <a:srgbClr val="E8671A">
              <a:alpha val="6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00" y="-731520"/>
            <a:ext cx="2743200" cy="2743200"/>
          </a:xfrm>
          <a:prstGeom prst="ellipse">
            <a:avLst/>
          </a:prstGeom>
          <a:solidFill>
            <a:srgbClr val="E8671A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371600" y="3198186"/>
            <a:ext cx="7315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Digital Performance Platform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1371600" y="3872629"/>
            <a:ext cx="5943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A8F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unified intelligence portal bringing real-time visibility into athlete management, federation governance, event operations, and national sports budget — powered by AI.</a:t>
            </a:r>
            <a:endParaRPr lang="en-US" sz="1300" dirty="0"/>
          </a:p>
        </p:txBody>
      </p:sp>
      <p:pic>
        <p:nvPicPr>
          <p:cNvPr id="11" name="Picture 1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894C0C4-F2D9-1FE2-471A-C9949D8A0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4" t="18958" r="8462" b="25254"/>
          <a:stretch/>
        </p:blipFill>
        <p:spPr>
          <a:xfrm>
            <a:off x="119747" y="91440"/>
            <a:ext cx="2463433" cy="50125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D59E88B-40BB-F06F-9DE2-E79B3583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32" y="1438622"/>
            <a:ext cx="3634548" cy="10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AEA7E5-CC1C-28C8-7F2E-6F3777A72C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833" t="5806" r="12000" b="5350"/>
          <a:stretch>
            <a:fillRect/>
          </a:stretch>
        </p:blipFill>
        <p:spPr>
          <a:xfrm>
            <a:off x="6343375" y="91441"/>
            <a:ext cx="2800625" cy="176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36576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Vision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548640" y="91440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Transforming Kuwait's sports ecosystem through a centralized digital command center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548640" y="1645920"/>
            <a:ext cx="2606040" cy="2926080"/>
          </a:xfrm>
          <a:prstGeom prst="rect">
            <a:avLst/>
          </a:prstGeom>
          <a:solidFill>
            <a:srgbClr val="F3F4F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48640" y="1645920"/>
            <a:ext cx="2606040" cy="54864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822960" y="1965960"/>
            <a:ext cx="457200" cy="457200"/>
          </a:xfrm>
          <a:prstGeom prst="ellipse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822960" y="196596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417320" y="1993392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Centralized Data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22960" y="2651760"/>
            <a:ext cx="210312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8 critical modules — from athlete registration to budget allocation — unified in one portal. No more siloed spreadsheets or disconnected reports.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3383280" y="1645920"/>
            <a:ext cx="2606040" cy="2926080"/>
          </a:xfrm>
          <a:prstGeom prst="rect">
            <a:avLst/>
          </a:prstGeom>
          <a:solidFill>
            <a:srgbClr val="F3F4F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3383280" y="1645920"/>
            <a:ext cx="2606040" cy="54864"/>
          </a:xfrm>
          <a:prstGeom prst="rect">
            <a:avLst/>
          </a:prstGeom>
          <a:solidFill>
            <a:srgbClr val="2C3E6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3657600" y="1965960"/>
            <a:ext cx="457200" cy="457200"/>
          </a:xfrm>
          <a:prstGeom prst="ellipse">
            <a:avLst/>
          </a:prstGeom>
          <a:solidFill>
            <a:srgbClr val="2C3E6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657600" y="196596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4251960" y="1993392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Real-Time Intelligence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657600" y="2651760"/>
            <a:ext cx="210312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KPIs, trend analysis, and automated anomaly detection keep leadership informed at every level — executive, federation, and ground operations.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217920" y="1645920"/>
            <a:ext cx="2606040" cy="2926080"/>
          </a:xfrm>
          <a:prstGeom prst="rect">
            <a:avLst/>
          </a:prstGeom>
          <a:solidFill>
            <a:srgbClr val="F3F4F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217920" y="1645920"/>
            <a:ext cx="2606040" cy="54864"/>
          </a:xfrm>
          <a:prstGeom prst="rect">
            <a:avLst/>
          </a:prstGeom>
          <a:solidFill>
            <a:srgbClr val="1B8C5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6492240" y="1965960"/>
            <a:ext cx="457200" cy="457200"/>
          </a:xfrm>
          <a:prstGeom prst="ellipse">
            <a:avLst/>
          </a:prstGeom>
          <a:solidFill>
            <a:srgbClr val="1B8C5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6492240" y="196596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7086600" y="1993392"/>
            <a:ext cx="1554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AI-Powered Insights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492240" y="2651760"/>
            <a:ext cx="210312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conversational AI Hub lets decision-makers query any metric in natural language — getting instant answers without navigating complex dashboards.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0E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36576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175260" y="2041398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Portal</a:t>
            </a:r>
            <a:endParaRPr lang="en-US" sz="3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F24875-B7AB-6B13-AEAB-08B2525EC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501" y="18288"/>
            <a:ext cx="517085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2743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 Integrated Modules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7315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module is purpose-built for a specific domain of national sports governance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280160"/>
            <a:ext cx="4023360" cy="777240"/>
          </a:xfrm>
          <a:prstGeom prst="rect">
            <a:avLst/>
          </a:prstGeom>
          <a:solidFill>
            <a:srgbClr val="F3F4F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48640" y="1280160"/>
            <a:ext cx="45720" cy="77724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731520" y="13716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867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97280" y="135331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Executive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097280" y="166420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High-level KPI overview, cross-module summaries, and leadership reporting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4846320" y="1280160"/>
            <a:ext cx="4023360" cy="777240"/>
          </a:xfrm>
          <a:prstGeom prst="rect">
            <a:avLst/>
          </a:prstGeom>
          <a:solidFill>
            <a:srgbClr val="F3F4F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4846320" y="1280160"/>
            <a:ext cx="45720" cy="77724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5029200" y="13716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867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394960" y="135331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Athlete Management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5394960" y="166420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Registration, performance tracking, career history, and medical records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548640" y="2194560"/>
            <a:ext cx="4023360" cy="777240"/>
          </a:xfrm>
          <a:prstGeom prst="rect">
            <a:avLst/>
          </a:prstGeom>
          <a:solidFill>
            <a:srgbClr val="F3F4F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548640" y="2194560"/>
            <a:ext cx="45720" cy="77724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31520" y="22860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867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97280" y="226771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Federation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097280" y="257860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Federation compliance, governance metrics, and organizational health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4846320" y="2194560"/>
            <a:ext cx="4023360" cy="777240"/>
          </a:xfrm>
          <a:prstGeom prst="rect">
            <a:avLst/>
          </a:prstGeom>
          <a:solidFill>
            <a:srgbClr val="F3F4F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4846320" y="2194560"/>
            <a:ext cx="45720" cy="77724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5029200" y="22860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867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394960" y="226771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Youth Development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5394960" y="257860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Youth programs, school partnerships, grassroots participation stats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548640" y="3108960"/>
            <a:ext cx="4023360" cy="777240"/>
          </a:xfrm>
          <a:prstGeom prst="rect">
            <a:avLst/>
          </a:prstGeom>
          <a:solidFill>
            <a:srgbClr val="F3F4F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548640" y="3108960"/>
            <a:ext cx="45720" cy="77724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731520" y="32004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867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097280" y="318211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Anti-Doping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1097280" y="349300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 scheduling, compliance rates, violation tracking, WADA alignment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4846320" y="3108960"/>
            <a:ext cx="4023360" cy="777240"/>
          </a:xfrm>
          <a:prstGeom prst="rect">
            <a:avLst/>
          </a:prstGeom>
          <a:solidFill>
            <a:srgbClr val="F3F4F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4846320" y="3108960"/>
            <a:ext cx="45720" cy="77724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5029200" y="32004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867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394960" y="318211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Facilities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5394960" y="349300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Venue utilization, maintenance schedules, capacity planning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548640" y="4023360"/>
            <a:ext cx="4023360" cy="777240"/>
          </a:xfrm>
          <a:prstGeom prst="rect">
            <a:avLst/>
          </a:prstGeom>
          <a:solidFill>
            <a:srgbClr val="F3F4F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548640" y="4023360"/>
            <a:ext cx="45720" cy="77724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35"/>
          <p:cNvSpPr/>
          <p:nvPr/>
        </p:nvSpPr>
        <p:spPr>
          <a:xfrm>
            <a:off x="731520" y="41148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867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1097280" y="409651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Events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1097280" y="440740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Event calendar, participation tracking, logistics, and results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4846320" y="4023360"/>
            <a:ext cx="4023360" cy="777240"/>
          </a:xfrm>
          <a:prstGeom prst="rect">
            <a:avLst/>
          </a:prstGeom>
          <a:solidFill>
            <a:srgbClr val="F3F4F8"/>
          </a:solidFill>
          <a:ln/>
          <a:effectLst>
            <a:outerShdw blurRad="508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1" name="Shape 39"/>
          <p:cNvSpPr/>
          <p:nvPr/>
        </p:nvSpPr>
        <p:spPr>
          <a:xfrm>
            <a:off x="4846320" y="4023360"/>
            <a:ext cx="45720" cy="77724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Text 40"/>
          <p:cNvSpPr/>
          <p:nvPr/>
        </p:nvSpPr>
        <p:spPr>
          <a:xfrm>
            <a:off x="5029200" y="41148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867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5394960" y="4096512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Budget &amp; Finance</a:t>
            </a:r>
            <a:endParaRPr lang="en-US" sz="1400" dirty="0"/>
          </a:p>
        </p:txBody>
      </p:sp>
      <p:sp>
        <p:nvSpPr>
          <p:cNvPr id="44" name="Text 42"/>
          <p:cNvSpPr/>
          <p:nvPr/>
        </p:nvSpPr>
        <p:spPr>
          <a:xfrm>
            <a:off x="5394960" y="4407408"/>
            <a:ext cx="3200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Allocation tracking, spending vs. budget, quarterly forecasting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3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-41305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Executive Dashboard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278735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KPIs, charts, and activity tracking at a glance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01C99-7917-9D73-4B5C-B683F953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553055"/>
            <a:ext cx="8145780" cy="437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45F4D4-B5C0-5DA7-E4EA-955CE0F66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8B029D4-8FD5-4C98-701D-AD63E62AA8A1}"/>
              </a:ext>
            </a:extLst>
          </p:cNvPr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219170B-EFEC-0580-6126-C986DF2EE321}"/>
              </a:ext>
            </a:extLst>
          </p:cNvPr>
          <p:cNvSpPr/>
          <p:nvPr/>
        </p:nvSpPr>
        <p:spPr>
          <a:xfrm>
            <a:off x="548640" y="-41305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Events and Calendar</a:t>
            </a:r>
            <a:endParaRPr lang="en-US" sz="28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FF68EF7-6359-C773-78DC-4618CBEFB8B4}"/>
              </a:ext>
            </a:extLst>
          </p:cNvPr>
          <p:cNvSpPr/>
          <p:nvPr/>
        </p:nvSpPr>
        <p:spPr>
          <a:xfrm>
            <a:off x="548640" y="278735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KPIs, charts, and activity tracking at a glance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8C538-B4B4-39F8-73EB-9BE8B532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2" y="625812"/>
            <a:ext cx="8091710" cy="438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72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96BB1F-C433-158F-23FA-215823321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2ACFFA8-56E5-23E3-67B0-5CAAE3786C57}"/>
              </a:ext>
            </a:extLst>
          </p:cNvPr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B5AA4BF-820A-A86F-09CE-2F241BBF10FA}"/>
              </a:ext>
            </a:extLst>
          </p:cNvPr>
          <p:cNvSpPr/>
          <p:nvPr/>
        </p:nvSpPr>
        <p:spPr>
          <a:xfrm>
            <a:off x="548640" y="-41305"/>
            <a:ext cx="6065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Facilities and Fleet Management</a:t>
            </a:r>
            <a:endParaRPr lang="en-US" sz="28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6FE41728-5D15-A786-82E4-D2811E05E99F}"/>
              </a:ext>
            </a:extLst>
          </p:cNvPr>
          <p:cNvSpPr/>
          <p:nvPr/>
        </p:nvSpPr>
        <p:spPr>
          <a:xfrm>
            <a:off x="548640" y="278735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KPIs, charts, and activity tracking at a glance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1E2031-AE48-96A9-1DBF-975D15014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553055"/>
            <a:ext cx="8245000" cy="443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10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96188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the AI Chat  Can Do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48640" y="44196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entire sports data ecosystem, accessible through conversation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444953" y="2449069"/>
            <a:ext cx="384048" cy="384048"/>
          </a:xfrm>
          <a:prstGeom prst="ellipse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44953" y="2449069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993593" y="2403349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Natural Language Queries in ARABIC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993593" y="2695957"/>
            <a:ext cx="34747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 "How many athletes registered in Q1?" and get instant, accurate answers with supporting data.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44953" y="3363469"/>
            <a:ext cx="384048" cy="384048"/>
          </a:xfrm>
          <a:prstGeom prst="ellipse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44953" y="3363469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993593" y="3317749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Cross-Module Intelligence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993593" y="3610357"/>
            <a:ext cx="34747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AI connects data across all 8 modules — correlating budget spend with athlete performance, or facility usage with event outcomes.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44953" y="4277869"/>
            <a:ext cx="384048" cy="384048"/>
          </a:xfrm>
          <a:prstGeom prst="ellipse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444953" y="4277869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993593" y="4232149"/>
            <a:ext cx="3474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0E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Anomaly Detection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993593" y="4524757"/>
            <a:ext cx="34747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Proactive alerts when metrics deviate from expected patterns — like a sudden drop in youth registrations or unexpected budget overruns.</a:t>
            </a:r>
            <a:endParaRPr lang="en-US" sz="11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B69EE6-4212-E6F4-0269-B7B9526B8668}"/>
              </a:ext>
            </a:extLst>
          </p:cNvPr>
          <p:cNvGrpSpPr/>
          <p:nvPr/>
        </p:nvGrpSpPr>
        <p:grpSpPr>
          <a:xfrm>
            <a:off x="5461905" y="366718"/>
            <a:ext cx="3682095" cy="4670101"/>
            <a:chOff x="5347605" y="84778"/>
            <a:chExt cx="3682095" cy="4670101"/>
          </a:xfrm>
        </p:grpSpPr>
        <p:sp>
          <p:nvSpPr>
            <p:cNvPr id="21" name="Shape 19"/>
            <p:cNvSpPr/>
            <p:nvPr/>
          </p:nvSpPr>
          <p:spPr>
            <a:xfrm>
              <a:off x="5347605" y="84778"/>
              <a:ext cx="3595227" cy="4670101"/>
            </a:xfrm>
            <a:prstGeom prst="round2SameRect">
              <a:avLst/>
            </a:prstGeom>
            <a:solidFill>
              <a:srgbClr val="0D0E1A"/>
            </a:solidFill>
            <a:ln/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Shape 20"/>
            <p:cNvSpPr/>
            <p:nvPr/>
          </p:nvSpPr>
          <p:spPr>
            <a:xfrm>
              <a:off x="5394960" y="1097280"/>
              <a:ext cx="3474720" cy="365760"/>
            </a:xfrm>
            <a:prstGeom prst="rect">
              <a:avLst/>
            </a:prstGeom>
            <a:solidFill>
              <a:srgbClr val="1A1B2E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21"/>
            <p:cNvSpPr/>
            <p:nvPr/>
          </p:nvSpPr>
          <p:spPr>
            <a:xfrm>
              <a:off x="5669280" y="152752"/>
              <a:ext cx="3108960" cy="32918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100" b="1" dirty="0" err="1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SpectroNOVA</a:t>
              </a:r>
              <a:r>
                <a:rPr lang="en-US" sz="1100" b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Chat AI Hub — Live Conversation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Shape 22"/>
            <p:cNvSpPr/>
            <p:nvPr/>
          </p:nvSpPr>
          <p:spPr>
            <a:xfrm>
              <a:off x="6355080" y="585216"/>
              <a:ext cx="2286000" cy="411480"/>
            </a:xfrm>
            <a:prstGeom prst="rect">
              <a:avLst/>
            </a:prstGeom>
            <a:solidFill>
              <a:srgbClr val="E8671A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23"/>
            <p:cNvSpPr/>
            <p:nvPr/>
          </p:nvSpPr>
          <p:spPr>
            <a:xfrm>
              <a:off x="6926580" y="582521"/>
              <a:ext cx="2103120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000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What's our budget utilization?</a:t>
              </a:r>
              <a:endParaRPr lang="en-US" sz="1000" dirty="0"/>
            </a:p>
          </p:txBody>
        </p:sp>
        <p:sp>
          <p:nvSpPr>
            <p:cNvPr id="26" name="Shape 24"/>
            <p:cNvSpPr/>
            <p:nvPr/>
          </p:nvSpPr>
          <p:spPr>
            <a:xfrm>
              <a:off x="5394960" y="1085441"/>
              <a:ext cx="3108960" cy="1310288"/>
            </a:xfrm>
            <a:prstGeom prst="rect">
              <a:avLst/>
            </a:prstGeom>
            <a:solidFill>
              <a:srgbClr val="252640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25"/>
            <p:cNvSpPr/>
            <p:nvPr/>
          </p:nvSpPr>
          <p:spPr>
            <a:xfrm>
              <a:off x="5509260" y="969264"/>
              <a:ext cx="2834640" cy="91440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>
                <a:lnSpc>
                  <a:spcPct val="130000"/>
                </a:lnSpc>
                <a:buNone/>
              </a:pPr>
              <a:r>
                <a:rPr lang="en-US" sz="1000" dirty="0">
                  <a:solidFill>
                    <a:srgbClr val="8A8FA8"/>
                  </a:solidFill>
                </a:rPr>
                <a:t>Budget utilization is at </a:t>
              </a:r>
              <a:r>
                <a:rPr lang="en-US" sz="1600" b="1" dirty="0">
                  <a:solidFill>
                    <a:srgbClr val="E8671A"/>
                  </a:solidFill>
                </a:rPr>
                <a:t>78%</a:t>
              </a:r>
              <a:r>
                <a:rPr lang="en-US" sz="1000" dirty="0">
                  <a:solidFill>
                    <a:srgbClr val="8A8FA8"/>
                  </a:solidFill>
                </a:rPr>
                <a:t> with 3 months remaining.</a:t>
              </a:r>
              <a:endParaRPr lang="en-US" sz="1000" dirty="0"/>
            </a:p>
            <a:p>
              <a:pPr marL="0" indent="0">
                <a:lnSpc>
                  <a:spcPct val="130000"/>
                </a:lnSpc>
                <a:buNone/>
              </a:pPr>
              <a:endParaRPr lang="en-US" sz="1000" dirty="0"/>
            </a:p>
            <a:p>
              <a:pPr marL="0" indent="0">
                <a:lnSpc>
                  <a:spcPct val="130000"/>
                </a:lnSpc>
                <a:buNone/>
              </a:pPr>
              <a:r>
                <a:rPr lang="en-US" sz="1000" dirty="0">
                  <a:solidFill>
                    <a:srgbClr val="8A8FA8"/>
                  </a:solidFill>
                </a:rPr>
                <a:t>Facilities: </a:t>
              </a:r>
              <a:r>
                <a:rPr lang="en-US" sz="1000" b="1" dirty="0">
                  <a:solidFill>
                    <a:srgbClr val="E8671A"/>
                  </a:solidFill>
                </a:rPr>
                <a:t>92%</a:t>
              </a:r>
              <a:endParaRPr lang="en-US" sz="1000" dirty="0"/>
            </a:p>
            <a:p>
              <a:pPr marL="0" indent="0">
                <a:lnSpc>
                  <a:spcPct val="130000"/>
                </a:lnSpc>
                <a:buNone/>
              </a:pPr>
              <a:r>
                <a:rPr lang="en-US" sz="1000" dirty="0">
                  <a:solidFill>
                    <a:srgbClr val="8A8FA8"/>
                  </a:solidFill>
                </a:rPr>
                <a:t>Training: </a:t>
              </a:r>
              <a:r>
                <a:rPr lang="en-US" sz="1000" b="1" dirty="0">
                  <a:solidFill>
                    <a:srgbClr val="E8671A"/>
                  </a:solidFill>
                </a:rPr>
                <a:t>68%</a:t>
              </a:r>
              <a:endParaRPr lang="en-US" sz="1000" dirty="0"/>
            </a:p>
            <a:p>
              <a:pPr marL="0" indent="0">
                <a:lnSpc>
                  <a:spcPct val="130000"/>
                </a:lnSpc>
                <a:buNone/>
              </a:pPr>
              <a:r>
                <a:rPr lang="en-US" sz="1000" dirty="0">
                  <a:solidFill>
                    <a:srgbClr val="8A8FA8"/>
                  </a:solidFill>
                </a:rPr>
                <a:t>Events: </a:t>
              </a:r>
              <a:r>
                <a:rPr lang="en-US" sz="1000" b="1" dirty="0">
                  <a:solidFill>
                    <a:srgbClr val="E8671A"/>
                  </a:solidFill>
                </a:rPr>
                <a:t>71%</a:t>
              </a:r>
              <a:endParaRPr lang="en-US" sz="1000" dirty="0"/>
            </a:p>
          </p:txBody>
        </p:sp>
        <p:sp>
          <p:nvSpPr>
            <p:cNvPr id="28" name="Shape 26"/>
            <p:cNvSpPr/>
            <p:nvPr/>
          </p:nvSpPr>
          <p:spPr>
            <a:xfrm>
              <a:off x="6252210" y="2484474"/>
              <a:ext cx="2377440" cy="411480"/>
            </a:xfrm>
            <a:prstGeom prst="rect">
              <a:avLst/>
            </a:prstGeom>
            <a:solidFill>
              <a:srgbClr val="E8671A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27"/>
            <p:cNvSpPr/>
            <p:nvPr/>
          </p:nvSpPr>
          <p:spPr>
            <a:xfrm>
              <a:off x="6343650" y="2502762"/>
              <a:ext cx="2194560" cy="36576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buNone/>
              </a:pPr>
              <a:r>
                <a:rPr lang="en-US" sz="1000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Flag anything over 85%</a:t>
              </a:r>
              <a:endParaRPr lang="en-US" sz="1000" dirty="0"/>
            </a:p>
          </p:txBody>
        </p:sp>
        <p:sp>
          <p:nvSpPr>
            <p:cNvPr id="30" name="Shape 28"/>
            <p:cNvSpPr/>
            <p:nvPr/>
          </p:nvSpPr>
          <p:spPr>
            <a:xfrm>
              <a:off x="5577840" y="3063240"/>
              <a:ext cx="3108960" cy="548640"/>
            </a:xfrm>
            <a:prstGeom prst="rect">
              <a:avLst/>
            </a:prstGeom>
            <a:solidFill>
              <a:srgbClr val="252640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29"/>
            <p:cNvSpPr/>
            <p:nvPr/>
          </p:nvSpPr>
          <p:spPr>
            <a:xfrm>
              <a:off x="5612130" y="3051402"/>
              <a:ext cx="2834640" cy="50292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>
                <a:lnSpc>
                  <a:spcPct val="130000"/>
                </a:lnSpc>
                <a:buNone/>
              </a:pPr>
              <a:r>
                <a:rPr lang="en-US" sz="1000" dirty="0">
                  <a:solidFill>
                    <a:srgbClr val="8A8FA8"/>
                  </a:solidFill>
                </a:rPr>
                <a:t>⚠ Facilities maintenance is at </a:t>
              </a:r>
              <a:r>
                <a:rPr lang="en-US" sz="1200" b="1" dirty="0">
                  <a:solidFill>
                    <a:srgbClr val="FF6B35"/>
                  </a:solidFill>
                </a:rPr>
                <a:t>92%</a:t>
              </a:r>
              <a:r>
                <a:rPr lang="en-US" sz="1000" dirty="0">
                  <a:solidFill>
                    <a:srgbClr val="8A8FA8"/>
                  </a:solidFill>
                </a:rPr>
                <a:t> — 15% over projection. Recommend reallocation review.</a:t>
              </a:r>
              <a:endParaRPr lang="en-US" sz="1000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3836DB3-9E07-A726-02AE-BD35E04E9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0653" y="4297558"/>
              <a:ext cx="3595227" cy="450991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4F31531-F44A-1723-DBEE-B3838E6AE6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282" t="3975" r="19416" b="6442"/>
          <a:stretch>
            <a:fillRect/>
          </a:stretch>
        </p:blipFill>
        <p:spPr>
          <a:xfrm>
            <a:off x="1831387" y="867156"/>
            <a:ext cx="1799132" cy="143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A45FB-A7E0-59FC-6205-C141CF79E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A0D6A16-B4C1-9A55-D0E7-8B915637842B}"/>
              </a:ext>
            </a:extLst>
          </p:cNvPr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E8671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C69DF02-DB55-1B45-7C81-DABB85D6DA9A}"/>
              </a:ext>
            </a:extLst>
          </p:cNvPr>
          <p:cNvSpPr/>
          <p:nvPr/>
        </p:nvSpPr>
        <p:spPr>
          <a:xfrm>
            <a:off x="548640" y="-41305"/>
            <a:ext cx="6065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D0E1A"/>
                </a:solidFill>
                <a:latin typeface="Georgia" pitchFamily="34" charset="0"/>
              </a:rPr>
              <a:t>Budget and Actual Comparison</a:t>
            </a:r>
            <a:endParaRPr lang="en-US" sz="28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7712FBB-1530-6022-16EC-365740B3A2C7}"/>
              </a:ext>
            </a:extLst>
          </p:cNvPr>
          <p:cNvSpPr/>
          <p:nvPr/>
        </p:nvSpPr>
        <p:spPr>
          <a:xfrm>
            <a:off x="548640" y="333851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KPIs, charts, and activity tracking at a glance</a:t>
            </a: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48654-74CE-12BB-6BDB-1CF9A4182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608171"/>
            <a:ext cx="8237220" cy="441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48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449</Words>
  <Application>Microsoft Office PowerPoint</Application>
  <PresentationFormat>On-screen Show (16:9)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SpectroNova - Kuwait GAS Digital Performance Platform</dc:title>
  <dc:subject>PptxGenJS Presentation</dc:subject>
  <dc:creator>SpectroNova</dc:creator>
  <cp:lastModifiedBy>Edwin Nazareth</cp:lastModifiedBy>
  <cp:revision>9</cp:revision>
  <dcterms:created xsi:type="dcterms:W3CDTF">2026-03-29T19:59:38Z</dcterms:created>
  <dcterms:modified xsi:type="dcterms:W3CDTF">2026-03-29T20:37:56Z</dcterms:modified>
</cp:coreProperties>
</file>