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23" d="100"/>
          <a:sy n="123" d="100"/>
        </p:scale>
        <p:origin x="52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5878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0E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E867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6858000" y="-914400"/>
            <a:ext cx="3657600" cy="3657600"/>
          </a:xfrm>
          <a:prstGeom prst="ellipse">
            <a:avLst/>
          </a:prstGeom>
          <a:solidFill>
            <a:srgbClr val="E8671A">
              <a:alpha val="6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498080" y="-457200"/>
            <a:ext cx="2560320" cy="2560320"/>
          </a:xfrm>
          <a:prstGeom prst="ellipse">
            <a:avLst/>
          </a:prstGeom>
          <a:solidFill>
            <a:srgbClr val="E8671A">
              <a:alpha val="4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062990" y="2193689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Budgetary Proposal</a:t>
            </a:r>
            <a:endParaRPr lang="en-US" sz="3400" dirty="0"/>
          </a:p>
        </p:txBody>
      </p:sp>
      <p:sp>
        <p:nvSpPr>
          <p:cNvPr id="8" name="Text 6"/>
          <p:cNvSpPr/>
          <p:nvPr/>
        </p:nvSpPr>
        <p:spPr>
          <a:xfrm>
            <a:off x="1062990" y="2833769"/>
            <a:ext cx="746519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8A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Performance Platform — Implementation &amp; Licensing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0A0B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1351463" y="48006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200" dirty="0">
                <a:solidFill>
                  <a:srgbClr val="8A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— PREPARED FOR THE PUBLIC AUTHORITY FOR YOUTH AND SPORTS, KUWAIT</a:t>
            </a:r>
            <a:endParaRPr lang="en-US" sz="900" dirty="0"/>
          </a:p>
        </p:txBody>
      </p:sp>
      <p:pic>
        <p:nvPicPr>
          <p:cNvPr id="23" name="Picture 22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5AB34084-A00F-1249-1020-23DF3BA9144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1494" t="18958" r="8462" b="25254"/>
          <a:stretch/>
        </p:blipFill>
        <p:spPr>
          <a:xfrm>
            <a:off x="119747" y="91440"/>
            <a:ext cx="2463433" cy="501251"/>
          </a:xfrm>
          <a:prstGeom prst="rect">
            <a:avLst/>
          </a:prstGeom>
        </p:spPr>
      </p:pic>
      <p:pic>
        <p:nvPicPr>
          <p:cNvPr id="24" name="Picture 2">
            <a:extLst>
              <a:ext uri="{FF2B5EF4-FFF2-40B4-BE49-F238E27FC236}">
                <a16:creationId xmlns:a16="http://schemas.microsoft.com/office/drawing/2014/main" id="{9DB134C1-FB6A-6156-CE4D-469EC66F70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846" y="971551"/>
            <a:ext cx="3634548" cy="1013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4CE8284B-3947-B42C-4FAA-2963C09C9B76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10833" t="5806" r="12000" b="5350"/>
          <a:stretch>
            <a:fillRect/>
          </a:stretch>
        </p:blipFill>
        <p:spPr>
          <a:xfrm>
            <a:off x="6961696" y="91441"/>
            <a:ext cx="2182304" cy="13715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E867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E1E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Project Scope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777240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5A5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phased digital transformation starting with Correspondence Management as the foundation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548640" y="1183873"/>
            <a:ext cx="8229600" cy="1463040"/>
          </a:xfrm>
          <a:prstGeom prst="rect">
            <a:avLst/>
          </a:prstGeom>
          <a:solidFill>
            <a:srgbClr val="FFF7F0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48640" y="1183873"/>
            <a:ext cx="8229600" cy="45720"/>
          </a:xfrm>
          <a:prstGeom prst="rect">
            <a:avLst/>
          </a:prstGeom>
          <a:solidFill>
            <a:srgbClr val="E867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914400" y="1412473"/>
            <a:ext cx="914400" cy="320040"/>
          </a:xfrm>
          <a:prstGeom prst="rect">
            <a:avLst/>
          </a:prstGeom>
          <a:solidFill>
            <a:srgbClr val="E867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914400" y="1412473"/>
            <a:ext cx="914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2011680" y="1366753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1E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Correspondence Management System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914400" y="1823953"/>
            <a:ext cx="7498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5A5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backbone of PAYS operations — handling all official correspondence, internal memos, approvals, and document workflows in both Arabic and English. Includes full document lifecycle management, routing, escalation, and archival capabilities.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48640" y="268779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kern="0" spc="300" dirty="0">
                <a:solidFill>
                  <a:srgbClr val="8A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OPTIONAL MODULES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48640" y="3095939"/>
            <a:ext cx="4023360" cy="457200"/>
          </a:xfrm>
          <a:prstGeom prst="rect">
            <a:avLst/>
          </a:prstGeom>
          <a:solidFill>
            <a:srgbClr val="F5F6F8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548640" y="3095939"/>
            <a:ext cx="45720" cy="457200"/>
          </a:xfrm>
          <a:prstGeom prst="rect">
            <a:avLst/>
          </a:prstGeom>
          <a:solidFill>
            <a:srgbClr val="0D8A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731520" y="3114227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 Dashboard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731520" y="3315395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5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Cross-module KPIs, leadership reporting, trend analysis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548640" y="3644579"/>
            <a:ext cx="4023360" cy="457200"/>
          </a:xfrm>
          <a:prstGeom prst="rect">
            <a:avLst/>
          </a:prstGeom>
          <a:solidFill>
            <a:srgbClr val="F5F6F8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548640" y="3644579"/>
            <a:ext cx="45720" cy="457200"/>
          </a:xfrm>
          <a:prstGeom prst="rect">
            <a:avLst/>
          </a:prstGeom>
          <a:solidFill>
            <a:srgbClr val="0D8A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731520" y="3662867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 Calendar Management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731520" y="3864035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5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 scheduling, resource allocation, participation tracking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548640" y="4193219"/>
            <a:ext cx="4023360" cy="457200"/>
          </a:xfrm>
          <a:prstGeom prst="rect">
            <a:avLst/>
          </a:prstGeom>
          <a:solidFill>
            <a:srgbClr val="F5F6F8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548640" y="4193219"/>
            <a:ext cx="45720" cy="457200"/>
          </a:xfrm>
          <a:prstGeom prst="rect">
            <a:avLst/>
          </a:prstGeom>
          <a:solidFill>
            <a:srgbClr val="0D8A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731520" y="4211507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Facility Management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731520" y="4412675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5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Venue utilization, maintenance scheduling, capacity planning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4846320" y="3095939"/>
            <a:ext cx="4023360" cy="457200"/>
          </a:xfrm>
          <a:prstGeom prst="rect">
            <a:avLst/>
          </a:prstGeom>
          <a:solidFill>
            <a:srgbClr val="F5F6F8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4846320" y="3095939"/>
            <a:ext cx="45720" cy="457200"/>
          </a:xfrm>
          <a:prstGeom prst="rect">
            <a:avLst/>
          </a:prstGeom>
          <a:solidFill>
            <a:srgbClr val="0D8A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5029200" y="3114227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Athlete Management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5029200" y="3315395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5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Registration, records, performance tracking, medical history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4846320" y="3644579"/>
            <a:ext cx="4023360" cy="457200"/>
          </a:xfrm>
          <a:prstGeom prst="rect">
            <a:avLst/>
          </a:prstGeom>
          <a:solidFill>
            <a:srgbClr val="F5F6F8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4846320" y="3644579"/>
            <a:ext cx="45720" cy="457200"/>
          </a:xfrm>
          <a:prstGeom prst="rect">
            <a:avLst/>
          </a:prstGeom>
          <a:solidFill>
            <a:srgbClr val="0D8A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5029200" y="3662867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Federation Management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5029200" y="3864035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5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 metrics, compliance tracking, organizational health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548640" y="4709160"/>
            <a:ext cx="8229600" cy="320040"/>
          </a:xfrm>
          <a:prstGeom prst="rect">
            <a:avLst/>
          </a:prstGeom>
          <a:solidFill>
            <a:srgbClr val="1A1B2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731520" y="4727448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kern="0" spc="100" dirty="0">
                <a:solidFill>
                  <a:srgbClr val="8A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MODULES: Fully Bilingual (Arabic / English)  ·  On-Premise Deployment  ·  Role-Based Access  ·  1,000 Users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E867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E1E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Investment Breakdown  (1000+ Users)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777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5A5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Implementation costs by module — core system plus optional extensions</a:t>
            </a:r>
            <a:endParaRPr lang="en-US" sz="12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9161949"/>
              </p:ext>
            </p:extLst>
          </p:nvPr>
        </p:nvGraphicFramePr>
        <p:xfrm>
          <a:off x="548640" y="1188720"/>
          <a:ext cx="5303520" cy="3154680"/>
        </p:xfrm>
        <a:graphic>
          <a:graphicData uri="http://schemas.openxmlformats.org/drawingml/2006/table">
            <a:tbl>
              <a:tblPr/>
              <a:tblGrid>
                <a:gridCol w="2926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Module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B2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Type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B2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Investment (KD)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B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1E1E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Correspondence Management System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7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E867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Core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7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400" b="1" dirty="0">
                          <a:solidFill>
                            <a:srgbClr val="E867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185,000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7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5A5E7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  Includes: Workflow engine, document routing, Arabic/English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5A5E7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  templates, approval chains, archival, search, reporting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7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7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7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1E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Executive Dashboard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6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0D8A8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Optional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6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1E1E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15,000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6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1E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Event Calendar Management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0D8A8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Optional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1E1E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15,000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1E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Facility Management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6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0D8A8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Optional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6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1E1E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15,000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6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1E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Athlete Management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0D8A8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Optional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1E1E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15,000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1E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Federation Management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6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0D8A8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Optional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6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1E1E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15,000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6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B2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B2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B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Shape 3"/>
          <p:cNvSpPr/>
          <p:nvPr/>
        </p:nvSpPr>
        <p:spPr>
          <a:xfrm>
            <a:off x="6217920" y="1188720"/>
            <a:ext cx="2651760" cy="3657600"/>
          </a:xfrm>
          <a:prstGeom prst="rect">
            <a:avLst/>
          </a:prstGeom>
          <a:solidFill>
            <a:srgbClr val="0D0E1A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4"/>
          <p:cNvSpPr/>
          <p:nvPr/>
        </p:nvSpPr>
        <p:spPr>
          <a:xfrm>
            <a:off x="6217920" y="1188720"/>
            <a:ext cx="2651760" cy="45720"/>
          </a:xfrm>
          <a:prstGeom prst="rect">
            <a:avLst/>
          </a:prstGeom>
          <a:solidFill>
            <a:srgbClr val="E867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6400800" y="137160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Budget Split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6400800" y="182880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A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Correspondence Mgmt</a:t>
            </a:r>
            <a:endParaRPr lang="en-US" sz="900" dirty="0"/>
          </a:p>
        </p:txBody>
      </p:sp>
      <p:sp>
        <p:nvSpPr>
          <p:cNvPr id="10" name="Shape 7"/>
          <p:cNvSpPr/>
          <p:nvPr/>
        </p:nvSpPr>
        <p:spPr>
          <a:xfrm>
            <a:off x="6400800" y="2103120"/>
            <a:ext cx="2286000" cy="228600"/>
          </a:xfrm>
          <a:prstGeom prst="rect">
            <a:avLst/>
          </a:prstGeom>
          <a:solidFill>
            <a:srgbClr val="2A2B3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6400800" y="2103120"/>
            <a:ext cx="1506682" cy="228600"/>
          </a:xfrm>
          <a:prstGeom prst="rect">
            <a:avLst/>
          </a:prstGeom>
          <a:solidFill>
            <a:srgbClr val="E867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6400800" y="2103120"/>
            <a:ext cx="150668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66%</a:t>
            </a:r>
            <a:endParaRPr lang="en-US" sz="900" dirty="0"/>
          </a:p>
        </p:txBody>
      </p:sp>
      <p:sp>
        <p:nvSpPr>
          <p:cNvPr id="13" name="Text 10"/>
          <p:cNvSpPr/>
          <p:nvPr/>
        </p:nvSpPr>
        <p:spPr>
          <a:xfrm>
            <a:off x="6400800" y="246888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A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Optional Modules</a:t>
            </a:r>
            <a:endParaRPr lang="en-US" sz="900" dirty="0"/>
          </a:p>
        </p:txBody>
      </p:sp>
      <p:sp>
        <p:nvSpPr>
          <p:cNvPr id="14" name="Shape 11"/>
          <p:cNvSpPr/>
          <p:nvPr/>
        </p:nvSpPr>
        <p:spPr>
          <a:xfrm>
            <a:off x="6400800" y="2743200"/>
            <a:ext cx="2286000" cy="228600"/>
          </a:xfrm>
          <a:prstGeom prst="rect">
            <a:avLst/>
          </a:prstGeom>
          <a:solidFill>
            <a:srgbClr val="2A2B3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Shape 12"/>
          <p:cNvSpPr/>
          <p:nvPr/>
        </p:nvSpPr>
        <p:spPr>
          <a:xfrm>
            <a:off x="6400800" y="2743200"/>
            <a:ext cx="779318" cy="228600"/>
          </a:xfrm>
          <a:prstGeom prst="rect">
            <a:avLst/>
          </a:prstGeom>
          <a:solidFill>
            <a:srgbClr val="0D8A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6400800" y="2743200"/>
            <a:ext cx="779318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34%</a:t>
            </a:r>
            <a:endParaRPr lang="en-US" sz="900" dirty="0"/>
          </a:p>
        </p:txBody>
      </p:sp>
      <p:sp>
        <p:nvSpPr>
          <p:cNvPr id="17" name="Shape 14"/>
          <p:cNvSpPr/>
          <p:nvPr/>
        </p:nvSpPr>
        <p:spPr>
          <a:xfrm>
            <a:off x="6400800" y="3246120"/>
            <a:ext cx="2286000" cy="0"/>
          </a:xfrm>
          <a:prstGeom prst="line">
            <a:avLst/>
          </a:prstGeom>
          <a:noFill/>
          <a:ln w="6350">
            <a:solidFill>
              <a:srgbClr val="3A3D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6400800" y="338328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kern="0" spc="100" dirty="0">
                <a:solidFill>
                  <a:srgbClr val="8A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Licensing</a:t>
            </a:r>
            <a:endParaRPr lang="en-US" sz="1000" dirty="0"/>
          </a:p>
        </p:txBody>
      </p:sp>
      <p:sp>
        <p:nvSpPr>
          <p:cNvPr id="19" name="Text 16"/>
          <p:cNvSpPr/>
          <p:nvPr/>
        </p:nvSpPr>
        <p:spPr>
          <a:xfrm>
            <a:off x="6345936" y="3807476"/>
            <a:ext cx="252374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E867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KD. 3/- per User /Month</a:t>
            </a:r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21" name="Text 18"/>
          <p:cNvSpPr/>
          <p:nvPr/>
        </p:nvSpPr>
        <p:spPr>
          <a:xfrm>
            <a:off x="6400800" y="416052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9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Covers: Platform license for 1,000 users,</a:t>
            </a:r>
            <a:endParaRPr lang="en-US" sz="900" b="1" dirty="0">
              <a:solidFill>
                <a:schemeClr val="bg1"/>
              </a:solidFill>
            </a:endParaRPr>
          </a:p>
          <a:p>
            <a:pPr marL="0" indent="0">
              <a:lnSpc>
                <a:spcPct val="140000"/>
              </a:lnSpc>
              <a:buNone/>
            </a:pPr>
            <a:r>
              <a:rPr lang="en-US" sz="9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support &amp; maintenance, updates,</a:t>
            </a:r>
            <a:endParaRPr lang="en-US" sz="900" b="1" dirty="0">
              <a:solidFill>
                <a:schemeClr val="bg1"/>
              </a:solidFill>
            </a:endParaRPr>
          </a:p>
          <a:p>
            <a:pPr marL="0" indent="0">
              <a:lnSpc>
                <a:spcPct val="140000"/>
              </a:lnSpc>
              <a:buNone/>
            </a:pPr>
            <a:r>
              <a:rPr lang="en-US" sz="9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patches, SLA coverage</a:t>
            </a:r>
            <a:endParaRPr lang="en-US" sz="9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E867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E1E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Implementation Roadmap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777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5A5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8-month phased delivery — from environment setup to full go-live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2926080" y="1234440"/>
            <a:ext cx="731520" cy="274320"/>
          </a:xfrm>
          <a:prstGeom prst="rect">
            <a:avLst/>
          </a:prstGeom>
          <a:solidFill>
            <a:srgbClr val="1A1B2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926080" y="12344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M1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703320" y="1234440"/>
            <a:ext cx="731520" cy="274320"/>
          </a:xfrm>
          <a:prstGeom prst="rect">
            <a:avLst/>
          </a:prstGeom>
          <a:solidFill>
            <a:srgbClr val="1A1B2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703320" y="12344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M2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4480560" y="1234440"/>
            <a:ext cx="731520" cy="274320"/>
          </a:xfrm>
          <a:prstGeom prst="rect">
            <a:avLst/>
          </a:prstGeom>
          <a:solidFill>
            <a:srgbClr val="1A1B2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480560" y="12344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M3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5257800" y="1234440"/>
            <a:ext cx="731520" cy="274320"/>
          </a:xfrm>
          <a:prstGeom prst="rect">
            <a:avLst/>
          </a:prstGeom>
          <a:solidFill>
            <a:srgbClr val="1A1B2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5257800" y="12344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M4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6035040" y="1234440"/>
            <a:ext cx="731520" cy="274320"/>
          </a:xfrm>
          <a:prstGeom prst="rect">
            <a:avLst/>
          </a:prstGeom>
          <a:solidFill>
            <a:srgbClr val="1A1B2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035040" y="12344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M5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6812280" y="1234440"/>
            <a:ext cx="731520" cy="274320"/>
          </a:xfrm>
          <a:prstGeom prst="rect">
            <a:avLst/>
          </a:prstGeom>
          <a:solidFill>
            <a:srgbClr val="1A1B2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812280" y="12344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M6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7589520" y="1234440"/>
            <a:ext cx="731520" cy="274320"/>
          </a:xfrm>
          <a:prstGeom prst="rect">
            <a:avLst/>
          </a:prstGeom>
          <a:solidFill>
            <a:srgbClr val="1A1B2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7589520" y="12344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M7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8366760" y="1234440"/>
            <a:ext cx="731520" cy="274320"/>
          </a:xfrm>
          <a:prstGeom prst="rect">
            <a:avLst/>
          </a:prstGeom>
          <a:solidFill>
            <a:srgbClr val="1A1B2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8366760" y="12344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M8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365760" y="1691640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lnSpc>
                <a:spcPct val="120000"/>
              </a:lnSpc>
              <a:buNone/>
            </a:pPr>
            <a:r>
              <a:rPr lang="en-US" sz="900" b="1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 Setup &amp;</a:t>
            </a:r>
            <a:endParaRPr lang="en-US" sz="900" dirty="0"/>
          </a:p>
          <a:p>
            <a:pPr marL="0" indent="0" algn="r">
              <a:lnSpc>
                <a:spcPct val="120000"/>
              </a:lnSpc>
              <a:buNone/>
            </a:pPr>
            <a:r>
              <a:rPr lang="en-US" sz="900" b="1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Environment Config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2926080" y="1737360"/>
            <a:ext cx="731520" cy="274320"/>
          </a:xfrm>
          <a:prstGeom prst="rect">
            <a:avLst/>
          </a:prstGeom>
          <a:solidFill>
            <a:srgbClr val="2C3E6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365760" y="2148840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lnSpc>
                <a:spcPct val="120000"/>
              </a:lnSpc>
              <a:buNone/>
            </a:pPr>
            <a:r>
              <a:rPr lang="en-US" sz="900" b="1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Requirements</a:t>
            </a:r>
            <a:endParaRPr lang="en-US" sz="900" dirty="0"/>
          </a:p>
          <a:p>
            <a:pPr marL="0" indent="0" algn="r">
              <a:lnSpc>
                <a:spcPct val="120000"/>
              </a:lnSpc>
              <a:buNone/>
            </a:pPr>
            <a:r>
              <a:rPr lang="en-US" sz="900" b="1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Validation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2926080" y="2194560"/>
            <a:ext cx="1120140" cy="274320"/>
          </a:xfrm>
          <a:prstGeom prst="rect">
            <a:avLst/>
          </a:prstGeom>
          <a:solidFill>
            <a:srgbClr val="5B6A8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365760" y="2606040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lnSpc>
                <a:spcPct val="120000"/>
              </a:lnSpc>
              <a:buNone/>
            </a:pPr>
            <a:r>
              <a:rPr lang="en-US" sz="900" b="1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Migration</a:t>
            </a:r>
            <a:endParaRPr lang="en-US" sz="900" dirty="0"/>
          </a:p>
          <a:p>
            <a:pPr marL="0" indent="0" algn="r">
              <a:lnSpc>
                <a:spcPct val="120000"/>
              </a:lnSpc>
              <a:buNone/>
            </a:pPr>
            <a:r>
              <a:rPr lang="en-US" sz="900" b="1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Planning &amp; Execution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3703320" y="2651760"/>
            <a:ext cx="1508760" cy="274320"/>
          </a:xfrm>
          <a:prstGeom prst="rect">
            <a:avLst/>
          </a:prstGeom>
          <a:solidFill>
            <a:srgbClr val="0D8A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365760" y="3063240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lnSpc>
                <a:spcPct val="120000"/>
              </a:lnSpc>
              <a:buNone/>
            </a:pPr>
            <a:r>
              <a:rPr lang="en-US" sz="900" b="1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Correspondence Management System</a:t>
            </a:r>
            <a:endParaRPr lang="en-US" sz="900" dirty="0"/>
          </a:p>
          <a:p>
            <a:pPr marL="0" indent="0" algn="r">
              <a:lnSpc>
                <a:spcPct val="120000"/>
              </a:lnSpc>
              <a:buNone/>
            </a:pPr>
            <a:r>
              <a:rPr lang="en-US" sz="900" b="1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Development &amp; Deployment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4091940" y="3108960"/>
            <a:ext cx="3063240" cy="274320"/>
          </a:xfrm>
          <a:prstGeom prst="rect">
            <a:avLst/>
          </a:prstGeom>
          <a:solidFill>
            <a:srgbClr val="E867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365760" y="3520440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lnSpc>
                <a:spcPct val="120000"/>
              </a:lnSpc>
              <a:buNone/>
            </a:pPr>
            <a:r>
              <a:rPr lang="en-US" sz="900" b="1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Optional Modules</a:t>
            </a:r>
            <a:endParaRPr lang="en-US" sz="900" dirty="0"/>
          </a:p>
          <a:p>
            <a:pPr marL="0" indent="0" algn="r">
              <a:lnSpc>
                <a:spcPct val="120000"/>
              </a:lnSpc>
              <a:buNone/>
            </a:pPr>
            <a:r>
              <a:rPr lang="en-US" sz="900" b="1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Implementation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812280" y="3566160"/>
            <a:ext cx="1120140" cy="274320"/>
          </a:xfrm>
          <a:prstGeom prst="rect">
            <a:avLst/>
          </a:prstGeom>
          <a:solidFill>
            <a:srgbClr val="8E6BB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365760" y="3977640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lnSpc>
                <a:spcPct val="120000"/>
              </a:lnSpc>
              <a:buNone/>
            </a:pPr>
            <a:r>
              <a:rPr lang="en-US" sz="900" b="1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UAT &amp; Train-the-Trainer</a:t>
            </a:r>
            <a:endParaRPr lang="en-US" sz="900" dirty="0"/>
          </a:p>
          <a:p>
            <a:pPr marL="0" indent="0" algn="r">
              <a:lnSpc>
                <a:spcPct val="120000"/>
              </a:lnSpc>
              <a:buNone/>
            </a:pPr>
            <a:r>
              <a:rPr lang="en-US" sz="900" b="1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7200900" y="4023360"/>
            <a:ext cx="1120140" cy="274320"/>
          </a:xfrm>
          <a:prstGeom prst="rect">
            <a:avLst/>
          </a:prstGeom>
          <a:solidFill>
            <a:srgbClr val="1B8C5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365760" y="4434840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lnSpc>
                <a:spcPct val="120000"/>
              </a:lnSpc>
              <a:buNone/>
            </a:pPr>
            <a:r>
              <a:rPr lang="en-US" sz="900" b="1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Go-Live &amp;</a:t>
            </a:r>
            <a:endParaRPr lang="en-US" sz="900" dirty="0"/>
          </a:p>
          <a:p>
            <a:pPr marL="0" indent="0" algn="r">
              <a:lnSpc>
                <a:spcPct val="120000"/>
              </a:lnSpc>
              <a:buNone/>
            </a:pPr>
            <a:r>
              <a:rPr lang="en-US" sz="900" b="1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Hypercare Support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8366760" y="4480560"/>
            <a:ext cx="7315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5" name="Shape 33"/>
          <p:cNvSpPr/>
          <p:nvPr/>
        </p:nvSpPr>
        <p:spPr>
          <a:xfrm>
            <a:off x="548640" y="4754880"/>
            <a:ext cx="8229600" cy="320040"/>
          </a:xfrm>
          <a:prstGeom prst="rect">
            <a:avLst/>
          </a:prstGeom>
          <a:solidFill>
            <a:srgbClr val="F5F6F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731520" y="4773168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A5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NOTE: Server environment &amp; infrastructure to be provided by PAYS as per internal policies. SpectroNova handles configuration &amp; deployment.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E867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E1E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What's Included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777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5A5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implementation engagement covers these critical deliverables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548640" y="1280160"/>
            <a:ext cx="4023360" cy="1097280"/>
          </a:xfrm>
          <a:prstGeom prst="rect">
            <a:avLst/>
          </a:prstGeom>
          <a:solidFill>
            <a:srgbClr val="F5F6F8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48640" y="1280160"/>
            <a:ext cx="54864" cy="1097280"/>
          </a:xfrm>
          <a:prstGeom prst="rect">
            <a:avLst/>
          </a:prstGeom>
          <a:solidFill>
            <a:srgbClr val="2C3E6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777240" y="1417320"/>
            <a:ext cx="347472" cy="347472"/>
          </a:xfrm>
          <a:prstGeom prst="ellipse">
            <a:avLst/>
          </a:prstGeom>
          <a:solidFill>
            <a:srgbClr val="2C3E6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77240" y="1417320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280160" y="1389888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1E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On-Premise Server Setup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777240" y="1755648"/>
            <a:ext cx="3566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5A5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platform deployment on PAYS-provided server infrastructure, configured per your security and network policies. Includes environment hardening, SSL, and backup configuration.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846320" y="1280160"/>
            <a:ext cx="4023360" cy="1097280"/>
          </a:xfrm>
          <a:prstGeom prst="rect">
            <a:avLst/>
          </a:prstGeom>
          <a:solidFill>
            <a:srgbClr val="F5F6F8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4846320" y="1280160"/>
            <a:ext cx="54864" cy="1097280"/>
          </a:xfrm>
          <a:prstGeom prst="rect">
            <a:avLst/>
          </a:prstGeom>
          <a:solidFill>
            <a:srgbClr val="0D8A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5074920" y="1417320"/>
            <a:ext cx="347472" cy="347472"/>
          </a:xfrm>
          <a:prstGeom prst="ellipse">
            <a:avLst/>
          </a:prstGeom>
          <a:solidFill>
            <a:srgbClr val="0D8A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5074920" y="1417320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5577840" y="1389888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1E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Data Migration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074920" y="1755648"/>
            <a:ext cx="3566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5A5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Extraction, cleansing, and migration of legacy correspondence and document data into the new system. Full validation and reconciliation before go-live.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548640" y="2514600"/>
            <a:ext cx="4023360" cy="1097280"/>
          </a:xfrm>
          <a:prstGeom prst="rect">
            <a:avLst/>
          </a:prstGeom>
          <a:solidFill>
            <a:srgbClr val="F5F6F8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548640" y="2514600"/>
            <a:ext cx="54864" cy="1097280"/>
          </a:xfrm>
          <a:prstGeom prst="rect">
            <a:avLst/>
          </a:prstGeom>
          <a:solidFill>
            <a:srgbClr val="E867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777240" y="2651760"/>
            <a:ext cx="347472" cy="347472"/>
          </a:xfrm>
          <a:prstGeom prst="ellipse">
            <a:avLst/>
          </a:prstGeom>
          <a:solidFill>
            <a:srgbClr val="E867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777240" y="2651760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1280160" y="2624328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1E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Arabic / English Localization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777240" y="2990088"/>
            <a:ext cx="3566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5A5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 RTL Arabic interface alongside English. All forms, templates, workflows, and reports fully bilingual with seamless language switching.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846320" y="2514600"/>
            <a:ext cx="4023360" cy="1097280"/>
          </a:xfrm>
          <a:prstGeom prst="rect">
            <a:avLst/>
          </a:prstGeom>
          <a:solidFill>
            <a:srgbClr val="F5F6F8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4846320" y="2514600"/>
            <a:ext cx="54864" cy="1097280"/>
          </a:xfrm>
          <a:prstGeom prst="rect">
            <a:avLst/>
          </a:prstGeom>
          <a:solidFill>
            <a:srgbClr val="1B8C5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5074920" y="2651760"/>
            <a:ext cx="347472" cy="347472"/>
          </a:xfrm>
          <a:prstGeom prst="ellipse">
            <a:avLst/>
          </a:prstGeom>
          <a:solidFill>
            <a:srgbClr val="1B8C5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5074920" y="2651760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5577840" y="2624328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1E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Train-the-Trainer Program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5074920" y="2990088"/>
            <a:ext cx="3566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5A5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Comprehensive training program for designated PAYS super-users who will become internal trainers. Includes training materials, video guides, and certification.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548640" y="3749040"/>
            <a:ext cx="4023360" cy="1097280"/>
          </a:xfrm>
          <a:prstGeom prst="rect">
            <a:avLst/>
          </a:prstGeom>
          <a:solidFill>
            <a:srgbClr val="F5F6F8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548640" y="3749040"/>
            <a:ext cx="54864" cy="1097280"/>
          </a:xfrm>
          <a:prstGeom prst="rect">
            <a:avLst/>
          </a:prstGeom>
          <a:solidFill>
            <a:srgbClr val="8E6BB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777240" y="3886200"/>
            <a:ext cx="347472" cy="347472"/>
          </a:xfrm>
          <a:prstGeom prst="ellipse">
            <a:avLst/>
          </a:prstGeom>
          <a:solidFill>
            <a:srgbClr val="8E6BB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777240" y="3886200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1280160" y="3858768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1E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User Acceptance Testing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777240" y="4224528"/>
            <a:ext cx="3566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5A5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Structured UAT phase with test scripts, defect tracking, and sign-off process. PAYS stakeholders validate every workflow before production deployment.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4846320" y="3749040"/>
            <a:ext cx="4023360" cy="1097280"/>
          </a:xfrm>
          <a:prstGeom prst="rect">
            <a:avLst/>
          </a:prstGeom>
          <a:solidFill>
            <a:srgbClr val="F5F6F8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6" name="Shape 34"/>
          <p:cNvSpPr/>
          <p:nvPr/>
        </p:nvSpPr>
        <p:spPr>
          <a:xfrm>
            <a:off x="4846320" y="3749040"/>
            <a:ext cx="54864" cy="1097280"/>
          </a:xfrm>
          <a:prstGeom prst="rect">
            <a:avLst/>
          </a:prstGeom>
          <a:solidFill>
            <a:srgbClr val="C039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7" name="Shape 35"/>
          <p:cNvSpPr/>
          <p:nvPr/>
        </p:nvSpPr>
        <p:spPr>
          <a:xfrm>
            <a:off x="5074920" y="3886200"/>
            <a:ext cx="347472" cy="347472"/>
          </a:xfrm>
          <a:prstGeom prst="ellipse">
            <a:avLst/>
          </a:prstGeom>
          <a:solidFill>
            <a:srgbClr val="C039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5074920" y="3886200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300" dirty="0"/>
          </a:p>
        </p:txBody>
      </p:sp>
      <p:sp>
        <p:nvSpPr>
          <p:cNvPr id="39" name="Text 37"/>
          <p:cNvSpPr/>
          <p:nvPr/>
        </p:nvSpPr>
        <p:spPr>
          <a:xfrm>
            <a:off x="5577840" y="3858768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1E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Hypercare &amp; Handover</a:t>
            </a:r>
            <a:endParaRPr lang="en-US" sz="1300" dirty="0"/>
          </a:p>
        </p:txBody>
      </p:sp>
      <p:sp>
        <p:nvSpPr>
          <p:cNvPr id="40" name="Text 38"/>
          <p:cNvSpPr/>
          <p:nvPr/>
        </p:nvSpPr>
        <p:spPr>
          <a:xfrm>
            <a:off x="5074920" y="4224528"/>
            <a:ext cx="3566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5A5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30-day post-go-live dedicated support period with on-site presence, rapid issue resolution, and formal project handover documentation.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0E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E867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Return on Investment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48640" y="731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8A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Measurable impact across efficiency, governance, and decision-making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548640" y="1188720"/>
            <a:ext cx="1965960" cy="2194560"/>
          </a:xfrm>
          <a:prstGeom prst="rect">
            <a:avLst/>
          </a:prstGeom>
          <a:solidFill>
            <a:srgbClr val="1A1B2E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48640" y="1188720"/>
            <a:ext cx="1965960" cy="45720"/>
          </a:xfrm>
          <a:prstGeom prst="rect">
            <a:avLst/>
          </a:prstGeom>
          <a:solidFill>
            <a:srgbClr val="E867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48640" y="1417320"/>
            <a:ext cx="1965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E867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70%</a:t>
            </a:r>
            <a:endParaRPr lang="en-US" sz="4000" dirty="0"/>
          </a:p>
        </p:txBody>
      </p:sp>
      <p:sp>
        <p:nvSpPr>
          <p:cNvPr id="8" name="Text 6"/>
          <p:cNvSpPr/>
          <p:nvPr/>
        </p:nvSpPr>
        <p:spPr>
          <a:xfrm>
            <a:off x="731520" y="2103120"/>
            <a:ext cx="1600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Faster Correspondence</a:t>
            </a:r>
            <a:endParaRPr lang="en-US" sz="12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Processing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85800" y="2606040"/>
            <a:ext cx="1691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900" dirty="0">
                <a:solidFill>
                  <a:srgbClr val="8A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days to hours with</a:t>
            </a:r>
            <a:endParaRPr lang="en-US" sz="900" dirty="0"/>
          </a:p>
          <a:p>
            <a:pPr marL="0" indent="0" algn="ctr">
              <a:lnSpc>
                <a:spcPct val="140000"/>
              </a:lnSpc>
              <a:buNone/>
            </a:pPr>
            <a:r>
              <a:rPr lang="en-US" sz="900" dirty="0">
                <a:solidFill>
                  <a:srgbClr val="8A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automated routing &amp; approvals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2697480" y="1188720"/>
            <a:ext cx="1965960" cy="2194560"/>
          </a:xfrm>
          <a:prstGeom prst="rect">
            <a:avLst/>
          </a:prstGeom>
          <a:solidFill>
            <a:srgbClr val="1A1B2E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2697480" y="1188720"/>
            <a:ext cx="1965960" cy="45720"/>
          </a:xfrm>
          <a:prstGeom prst="rect">
            <a:avLst/>
          </a:prstGeom>
          <a:solidFill>
            <a:srgbClr val="E867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697480" y="1417320"/>
            <a:ext cx="1965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E867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50%</a:t>
            </a:r>
            <a:endParaRPr lang="en-US" sz="4000" dirty="0"/>
          </a:p>
        </p:txBody>
      </p:sp>
      <p:sp>
        <p:nvSpPr>
          <p:cNvPr id="13" name="Text 11"/>
          <p:cNvSpPr/>
          <p:nvPr/>
        </p:nvSpPr>
        <p:spPr>
          <a:xfrm>
            <a:off x="2880360" y="2103120"/>
            <a:ext cx="1600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Reduction in</a:t>
            </a:r>
            <a:endParaRPr lang="en-US" sz="12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Paper Usage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2834640" y="2606040"/>
            <a:ext cx="1691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900" dirty="0">
                <a:solidFill>
                  <a:srgbClr val="8A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digital workflows replace</a:t>
            </a:r>
            <a:endParaRPr lang="en-US" sz="900" dirty="0"/>
          </a:p>
          <a:p>
            <a:pPr marL="0" indent="0" algn="ctr">
              <a:lnSpc>
                <a:spcPct val="140000"/>
              </a:lnSpc>
              <a:buNone/>
            </a:pPr>
            <a:r>
              <a:rPr lang="en-US" sz="900" dirty="0">
                <a:solidFill>
                  <a:srgbClr val="8A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document handling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4846320" y="1188720"/>
            <a:ext cx="1965960" cy="2194560"/>
          </a:xfrm>
          <a:prstGeom prst="rect">
            <a:avLst/>
          </a:prstGeom>
          <a:solidFill>
            <a:srgbClr val="1A1B2E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4846320" y="1188720"/>
            <a:ext cx="1965960" cy="45720"/>
          </a:xfrm>
          <a:prstGeom prst="rect">
            <a:avLst/>
          </a:prstGeom>
          <a:solidFill>
            <a:srgbClr val="E867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846320" y="1417320"/>
            <a:ext cx="1965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E867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3x</a:t>
            </a:r>
            <a:endParaRPr lang="en-US" sz="4000" dirty="0"/>
          </a:p>
        </p:txBody>
      </p:sp>
      <p:sp>
        <p:nvSpPr>
          <p:cNvPr id="18" name="Text 16"/>
          <p:cNvSpPr/>
          <p:nvPr/>
        </p:nvSpPr>
        <p:spPr>
          <a:xfrm>
            <a:off x="5029200" y="2103120"/>
            <a:ext cx="1600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Faster</a:t>
            </a:r>
            <a:endParaRPr lang="en-US" sz="12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Reporting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983480" y="2606040"/>
            <a:ext cx="1691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900" dirty="0">
                <a:solidFill>
                  <a:srgbClr val="8A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dashboards vs.</a:t>
            </a:r>
            <a:endParaRPr lang="en-US" sz="900" dirty="0"/>
          </a:p>
          <a:p>
            <a:pPr marL="0" indent="0" algn="ctr">
              <a:lnSpc>
                <a:spcPct val="140000"/>
              </a:lnSpc>
              <a:buNone/>
            </a:pPr>
            <a:r>
              <a:rPr lang="en-US" sz="900" dirty="0">
                <a:solidFill>
                  <a:srgbClr val="8A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monthly reports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6995160" y="1188720"/>
            <a:ext cx="1965960" cy="2194560"/>
          </a:xfrm>
          <a:prstGeom prst="rect">
            <a:avLst/>
          </a:prstGeom>
          <a:solidFill>
            <a:srgbClr val="1A1B2E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6995160" y="1188720"/>
            <a:ext cx="1965960" cy="45720"/>
          </a:xfrm>
          <a:prstGeom prst="rect">
            <a:avLst/>
          </a:prstGeom>
          <a:solidFill>
            <a:srgbClr val="E867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6995160" y="1417320"/>
            <a:ext cx="1965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E867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100%</a:t>
            </a:r>
            <a:endParaRPr lang="en-US" sz="4000" dirty="0"/>
          </a:p>
        </p:txBody>
      </p:sp>
      <p:sp>
        <p:nvSpPr>
          <p:cNvPr id="23" name="Text 21"/>
          <p:cNvSpPr/>
          <p:nvPr/>
        </p:nvSpPr>
        <p:spPr>
          <a:xfrm>
            <a:off x="7178040" y="2103120"/>
            <a:ext cx="1600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Trail</a:t>
            </a:r>
            <a:endParaRPr lang="en-US" sz="12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7132320" y="2606040"/>
            <a:ext cx="1691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900" dirty="0">
                <a:solidFill>
                  <a:srgbClr val="8A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 traceability for</a:t>
            </a:r>
            <a:endParaRPr lang="en-US" sz="900" dirty="0"/>
          </a:p>
          <a:p>
            <a:pPr marL="0" indent="0" algn="ctr">
              <a:lnSpc>
                <a:spcPct val="140000"/>
              </a:lnSpc>
              <a:buNone/>
            </a:pPr>
            <a:r>
              <a:rPr lang="en-US" sz="900" dirty="0">
                <a:solidFill>
                  <a:srgbClr val="8A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document and action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548640" y="3749040"/>
            <a:ext cx="8229600" cy="1051560"/>
          </a:xfrm>
          <a:prstGeom prst="rect">
            <a:avLst/>
          </a:prstGeom>
          <a:solidFill>
            <a:srgbClr val="1516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548640" y="3749040"/>
            <a:ext cx="8229600" cy="36576"/>
          </a:xfrm>
          <a:prstGeom prst="rect">
            <a:avLst/>
          </a:prstGeom>
          <a:solidFill>
            <a:srgbClr val="E867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822960" y="384048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867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SpectroNova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822960" y="4160520"/>
            <a:ext cx="2468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Fully Bilingual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822960" y="4389120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900" dirty="0">
                <a:solidFill>
                  <a:srgbClr val="8A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Native Arabic &amp; English from the ground up — RTL interfaces, bilingual templates, and localized workflows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3566160" y="4160520"/>
            <a:ext cx="2468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Government Expertise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3566160" y="4389120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900" dirty="0">
                <a:solidFill>
                  <a:srgbClr val="8A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Proven track record with public sector digital transformation in the GCC region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309360" y="4160520"/>
            <a:ext cx="2468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On-Premise First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6309360" y="4389120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900" dirty="0">
                <a:solidFill>
                  <a:srgbClr val="8A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Designed for sovereign data requirements — your data stays within your infrastructure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0E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E867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-914400" y="3200400"/>
            <a:ext cx="3657600" cy="3657600"/>
          </a:xfrm>
          <a:prstGeom prst="ellipse">
            <a:avLst/>
          </a:prstGeom>
          <a:solidFill>
            <a:srgbClr val="E8671A">
              <a:alpha val="4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31520" y="54864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kern="0" spc="600" dirty="0">
                <a:solidFill>
                  <a:srgbClr val="E867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SPECTRONOVA™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731520" y="109728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Next Steps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731520" y="1783080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E867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960120" y="2194560"/>
            <a:ext cx="0" cy="201168"/>
          </a:xfrm>
          <a:prstGeom prst="line">
            <a:avLst/>
          </a:prstGeom>
          <a:noFill/>
          <a:ln w="12700">
            <a:solidFill>
              <a:srgbClr val="E8671A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371600" y="1764792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Proposal Approval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371600" y="2020824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A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and approve budgetary allocation for core CMS and selected optional modules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731520" y="2423160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E867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000" dirty="0"/>
          </a:p>
        </p:txBody>
      </p:sp>
      <p:sp>
        <p:nvSpPr>
          <p:cNvPr id="11" name="Shape 9"/>
          <p:cNvSpPr/>
          <p:nvPr/>
        </p:nvSpPr>
        <p:spPr>
          <a:xfrm>
            <a:off x="960120" y="2834640"/>
            <a:ext cx="0" cy="201168"/>
          </a:xfrm>
          <a:prstGeom prst="line">
            <a:avLst/>
          </a:prstGeom>
          <a:noFill/>
          <a:ln w="12700">
            <a:solidFill>
              <a:srgbClr val="E8671A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1371600" y="2404872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Contract &amp; Kickoff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371600" y="2660904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A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Finalize contract terms, assemble project team, and conduct kickoff workshop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731520" y="3063240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E867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000" dirty="0"/>
          </a:p>
        </p:txBody>
      </p:sp>
      <p:sp>
        <p:nvSpPr>
          <p:cNvPr id="15" name="Shape 13"/>
          <p:cNvSpPr/>
          <p:nvPr/>
        </p:nvSpPr>
        <p:spPr>
          <a:xfrm>
            <a:off x="960120" y="3474720"/>
            <a:ext cx="0" cy="201168"/>
          </a:xfrm>
          <a:prstGeom prst="line">
            <a:avLst/>
          </a:prstGeom>
          <a:noFill/>
          <a:ln w="12700">
            <a:solidFill>
              <a:srgbClr val="E8671A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1371600" y="3044952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 Provisioning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371600" y="3300984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A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PAYS provides server environment per internal policies; SpectroNova begins configuration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731520" y="3703320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E867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1371600" y="3685032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Implementation Begins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371600" y="3941064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A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8-month phased delivery commences with monthly progress reporting to stakeholders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0A0B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731520" y="4800600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100" dirty="0">
                <a:solidFill>
                  <a:srgbClr val="8A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SpectroNova™ — All Rights Reserved  |  This proposal is valid for 90 days from the date of issue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706</Words>
  <Application>Microsoft Office PowerPoint</Application>
  <PresentationFormat>On-screen Show (16:9)</PresentationFormat>
  <Paragraphs>151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SpectroNova - Kuwait GAS Budgetary Proposal</dc:title>
  <dc:subject>PptxGenJS Presentation</dc:subject>
  <dc:creator>SpectroNova</dc:creator>
  <cp:lastModifiedBy>Edwin Nazareth</cp:lastModifiedBy>
  <cp:revision>4</cp:revision>
  <dcterms:created xsi:type="dcterms:W3CDTF">2026-03-30T19:11:55Z</dcterms:created>
  <dcterms:modified xsi:type="dcterms:W3CDTF">2026-03-30T19:24:27Z</dcterms:modified>
</cp:coreProperties>
</file>